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190c39a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190c39a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190c39a6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190c39a6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190c39a6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190c39a6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190c39a6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190c39a6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190c39a6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190c39a6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190c39a6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190c39a6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190c39a6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190c39a6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190c39a6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190c39a6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190c39a6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190c39a6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190c39a6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190c39a6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190c39a6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190c39a6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2190c39a6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2190c39a6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190c39a6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190c39a6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190c39a6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190c39a6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190c39a6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190c39a6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190c39a6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190c39a6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190c39a6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190c39a6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190c39a6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190c39a6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190c39a6f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190c39a6f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190c39a6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2190c39a6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190c39a6f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190c39a6f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190c39a6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190c39a6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190c39a6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190c39a6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190c39a6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190c39a6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190c39a6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190c39a6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190c39a6f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2190c39a6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190c39a6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190c39a6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2190c39a6f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2190c39a6f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190c39a6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2190c39a6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190c39a6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190c39a6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190c39a6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2190c39a6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190c39a6f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2190c39a6f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190c39a6f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2190c39a6f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190c39a6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190c39a6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190c39a6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190c39a6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190c39a6f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190c39a6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190c39a6f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2190c39a6f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190c39a6f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190c39a6f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190c39a6f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2190c39a6f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2190c39a6f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2190c39a6f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190c39a6f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2190c39a6f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190c39a6f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2190c39a6f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190c39a6f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190c39a6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2190c39a6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2190c39a6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190c39a6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190c39a6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190c39a6f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2190c39a6f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190c39a6f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2190c39a6f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190c39a6f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190c39a6f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190c39a6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2190c39a6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2190c39a6f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2190c39a6f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190c39a6f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2190c39a6f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1a7d793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21a7d793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1a7d7930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21a7d7930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1a7d7930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21a7d7930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21a7d793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21a7d793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190c39a6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190c39a6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21a7d7930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21a7d7930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1a7d7930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21a7d7930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190c39a6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190c39a6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190c39a6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190c39a6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190c39a6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190c39a6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u.wikipedia.org/wiki/%D0%9C%D0%B5%D1%82%D0%BE%D0%B4_%D0%BC%D0%BD%D0%BE%D0%B6%D0%B8%D1%82%D0%B5%D0%BB%D0%B5%D0%B9_%D0%9B%D0%B0%D0%B3%D1%80%D0%B0%D0%BD%D0%B6%D0%B0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24253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12. Понижение размерности. Визуализация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декабря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снижать понижать размерность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Проклятие размерности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Шумовые признаки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Переобучение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Интерпретируемость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Скорость работы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Визуализация данных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hat is Feature Selection? Definition and FAQs | HEAVY.AI"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975" y="1086725"/>
            <a:ext cx="4983250" cy="26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Проклятие размерности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Рассмотрим следующий пример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Задача: классификация пончиков на вкусные и невкусные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Дано 100 объектов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используем только цвет, то есть 10 вариантов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используем цвет + размер, то есть 10 x 4 = 40 вариантов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используем цвет + размер + форма: 10 * 4 * 4 = 160 вариантов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402" y="3127125"/>
            <a:ext cx="3360874" cy="18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Проклятие размерности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"Проклятие размерности"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- проблема, связанная с экспоненциальн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ым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возрастанием количества данных из-за увеличения размерности пространства.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49" y="2075599"/>
            <a:ext cx="6878298" cy="23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признаков. Информативный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452" y="993125"/>
            <a:ext cx="3783249" cy="315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635100" y="978300"/>
            <a:ext cx="3442500" cy="27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позволяет на основе своего значения разделять выборку на классы, поэтому это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информативный признак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признаков. Шумовой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377" y="933675"/>
            <a:ext cx="3935925" cy="323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489850" y="923625"/>
            <a:ext cx="40968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Использования признака f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никак не может улучшить качество классификации, поэтому можно без потери качества решения целевой задачи его убрать.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Признаки, которые не несут дополнительной информации называются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шумовыми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признаков. Коррелирующий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377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 f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избыточен, поскольку его значение в точности равно признаку f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и он может быть отброшен из рассмотрения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Признак, который примерно равен другому признаку называется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коррелирующим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550" y="1152475"/>
            <a:ext cx="3937725" cy="32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избавляться от лишних признаков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больше признаков, тем дольше обучаются модели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дольше обучаются модели, тем меньше экспериментов удаётся провести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сложнее модели, тем дольше они вычисляют прогнозы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Могут быть жёские ограничения на скорость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Например, рекомендательные системы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349" y="664925"/>
            <a:ext cx="5489476" cy="364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533850" y="4409700"/>
            <a:ext cx="8076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Сложно интерпретировать высокоразмерные табличные данные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12" y="1014300"/>
            <a:ext cx="4879374" cy="34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можно снизить размерность?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два способа уменьшить размерность исходных данных: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Отбор признаков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(feature selection)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Выбрать d cамых важных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Извлечение признаков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(feature extraction)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Найти d новых признаков, выражающихся через исходные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требующие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PCA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Визуализация данных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t-SNE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924" y="22175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</a:t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Principal component analysis (PCA)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Проецирует исходные данные в пространство признаков меньшей размерности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Относится к методам извлечения данных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63" y="2183649"/>
            <a:ext cx="7522475" cy="27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компонент. Извлечение признаков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Порождаются новые признаки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Их должно быть меньше чем исходных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Они должны содержать как можно больше информации из исходных данных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Новые признаки – линейная композиция исходных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Будем считать более информативным то направление в данных, у которого больше дисперсия вдоль этого направления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950" y="1578800"/>
            <a:ext cx="4604111" cy="34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есть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…, 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отцентрированных точек: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… + 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)/ N = 0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есть некоторый вектор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на который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проецируются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длина такой проекции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30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компонент. Математический вывод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737" y="1885875"/>
            <a:ext cx="4462524" cy="300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компонент. Сохранённая дисперсия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дисперсия вдоль данного направления может быть вычислена как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Где матрица C – есть матрица ковариации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V = \frac{1}{N}\sum_{i=1}^{N}y^2 = \frac{1}{N}\sum_{i=1}^{N} (x_i^Tv)^2= \\ = \frac{1}{N} \sum_{i=1}^{N}v^Tx_i \cdot x_i^T v = v^T [\frac{1}{N}\sum_{i=1}^{N} x_i^T x_i ] v = v^T C v" id="214" name="Google Shape;214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02" y="1519825"/>
            <a:ext cx="6893676" cy="105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 = \frac{1}{N}\sum_{i=1}^{N}(x_i - \mu) (x_i - \mu)^T" id="215" name="Google Shape;215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702" y="3386400"/>
            <a:ext cx="3887126" cy="4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Оптимизируемая задача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Выпишем оптимизационную задачу с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ограничениями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длину вектора |v| = 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Найдём </a:t>
            </a:r>
            <a:r>
              <a:rPr lang="ru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Лагранжиан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для данной задачи: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begin{cases}&#10;v^TCv \rightarrow max_v\\&#10;v^Tv = 1&#10;\end{cases}" id="222" name="Google Shape;222;p3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49" y="1516725"/>
            <a:ext cx="2574700" cy="90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(v, \lambda) = v^TCv - \lambda(v^Tv - 1)" id="223" name="Google Shape;223;p3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951" y="3402350"/>
            <a:ext cx="4406750" cy="4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оптимизационной задачи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Найдём стационарные точки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Откуда следует, что вектор v есть собственный вектор матрицы C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75" y="1484426"/>
            <a:ext cx="3218201" cy="13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755" y="3615175"/>
            <a:ext cx="135177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Напоминание. Собственные векторы</a:t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Вектор v, который под действие матрицы A не меняет своего расположения называется собственным вектором матрицы A: Av = λv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029" y="1742025"/>
            <a:ext cx="4365949" cy="298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</a:t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507550" y="900313"/>
            <a:ext cx="36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образом, чтобы найти главные компоненты достаточно найти все собственные векторы матрицы ковариации C, или что тоже самое перейти в базис, где она диагональна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274" y="847675"/>
            <a:ext cx="3851226" cy="3521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компонент. Другая интерпретация</a:t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 сформулировать эквивалентную задачу поиска главных компонент, как поиск подпространства меньшей размерности, где квадрат отклонений проекций до данного подпространства минимален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025" y="2112050"/>
            <a:ext cx="7051950" cy="24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Отбор признаков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771475"/>
            <a:ext cx="791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Среди задач машинного обучения встречаются задачи, объекты в которых состоят из множества признаков.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работы с такими объектами ранее применялись методы понижения размерности через отбор наиболее “значимых” признаков.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475" y="2595250"/>
            <a:ext cx="6669051" cy="2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работы. Датасет Faces dataset</a:t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563" y="560525"/>
            <a:ext cx="5432875" cy="451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работы. Главные компоненты</a:t>
            </a:r>
            <a:endParaRPr/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788" y="648975"/>
            <a:ext cx="5186437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работы. Восстановление изображения</a:t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00" y="737400"/>
            <a:ext cx="6601591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</a:t>
            </a:r>
            <a:endParaRPr/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50" y="1649499"/>
            <a:ext cx="7994148" cy="309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5"/>
          <p:cNvSpPr txBox="1"/>
          <p:nvPr/>
        </p:nvSpPr>
        <p:spPr>
          <a:xfrm>
            <a:off x="553150" y="646125"/>
            <a:ext cx="79050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Имеет смысл использовать в тех случаях, когда в данных есть чётко выраженная корреляция между признаками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Доля сохранённой дисперсии. Сильная корреляция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6025"/>
            <a:ext cx="3584776" cy="35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800" y="1469538"/>
            <a:ext cx="4086249" cy="27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Доля сохранённой дисперсии. Слабая корреляция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7350"/>
            <a:ext cx="3746050" cy="37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850" y="1606525"/>
            <a:ext cx="4800974" cy="25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 и SVD разложение</a:t>
            </a:r>
            <a:endParaRPr/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Приблизим исходную матрицу в виде произведение двух матриц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попробуем решить следующую задачу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underset{N \times D}{X} \approx \underset{\ N \times d}{U} \cdot  \underset{ \ \ d \times D}{V^T}" id="298" name="Google Shape;298;p4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675" y="1803200"/>
            <a:ext cx="199199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| X - U\cdot V^T|| \rightarrow min " id="299" name="Google Shape;299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675" y="3139850"/>
            <a:ext cx="3420176" cy="4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Теорема о SVD разложении</a:t>
            </a:r>
            <a:endParaRPr/>
          </a:p>
        </p:txBody>
      </p:sp>
      <p:sp>
        <p:nvSpPr>
          <p:cNvPr id="305" name="Google Shape;305;p4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Теорема: Матрицу X ∊ R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x m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можно представить в виде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∊ R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x n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 ∊ R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x m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ортогональные матрицы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 ∊ R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x m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диагональная матрица с ненулевыми элементами на диагонале √λ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где λ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собственные значения матрицы X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Столбцы матрицы A – собственные вектора XX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Столбцы матрицы B – собственные вектора матрицы X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X = A \times \Lambda \times B^T" id="306" name="Google Shape;306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00" y="1625125"/>
            <a:ext cx="1913274" cy="2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Центрируем выборку, вычитая из каждого признака среднее значение, получаем матрицу X c новыми значениями признаков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Делаем SVD разложение матрицы X: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Выбираем U =A x Λ, V = B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 и SVD разложение</a:t>
            </a:r>
            <a:endParaRPr/>
          </a:p>
        </p:txBody>
      </p:sp>
      <p:pic>
        <p:nvPicPr>
          <p:cNvPr descr="X = A \times \Lambda \times B^T" id="313" name="Google Shape;313;p5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01" y="2562325"/>
            <a:ext cx="2451900" cy="3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 и SVD разложение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Можной найти как связаны базисом собственных векторов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матрица B из SVD разложения есть матрица перехода к базису из собственных векторов матрицы X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 а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x Λ – координаты в этом базисе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 = V L V^T = \{C=\frac{1}{n}X^TX\} = B\Lambda A^T A \Lambda B^T = B \frac{\Lambda^2}{n}B^T " id="320" name="Google Shape;320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00" y="1626700"/>
            <a:ext cx="7255300" cy="4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высокой размерности. Биоинформатика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409400" y="1283175"/>
            <a:ext cx="4735200" cy="3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Задача: анализа генома человека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Объект: последовательности генов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Признаки: характеристики генов (более 20 000)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Сложность сбора больших объёмов данных, потому что расшифровка генома сложная и дорогостоящая процедура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Признаков существенно больше, чем объектов!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300" y="789125"/>
            <a:ext cx="3737374" cy="30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SVD разложение позволяет получить наилучшее приближение исходной матрицы X матрицей X’ ранга k &lt; rank(X)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SVD разложение применяется для снижения размерности пространства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5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главных компонент и SVD разложение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513" y="2290225"/>
            <a:ext cx="7080977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Доля объяснённой дисперсии</a:t>
            </a:r>
            <a:endParaRPr/>
          </a:p>
        </p:txBody>
      </p:sp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00" y="725700"/>
            <a:ext cx="5828299" cy="41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числа компонент</a:t>
            </a:r>
            <a:endParaRPr/>
          </a:p>
        </p:txBody>
      </p:sp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225" y="2801875"/>
            <a:ext cx="7095000" cy="22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4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Эффективная размерность выборки – это наименьшее целое m, при котором доля необъяснённой дисперсии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Критерий крутого склона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_m = \frac{||UV^T - X||^2}{||X||^2} = \frac{\lambda_{m+1} + ... + \lambda_n}{\sum_{i=1}^n \lambda_i} \le \varepsilon" id="341" name="Google Shape;341;p5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725" y="1793275"/>
            <a:ext cx="4274950" cy="6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450" y="492434"/>
            <a:ext cx="5541500" cy="415862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5"/>
          <p:cNvSpPr txBox="1"/>
          <p:nvPr/>
        </p:nvSpPr>
        <p:spPr>
          <a:xfrm>
            <a:off x="86850" y="798000"/>
            <a:ext cx="32607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Данные – среднее потребление продуктов в неделю в каждой провинции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Размерность исходного пространства = количеству категорий продуктов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</a:t>
            </a:r>
            <a:endParaRPr/>
          </a:p>
        </p:txBody>
      </p:sp>
      <p:sp>
        <p:nvSpPr>
          <p:cNvPr id="354" name="Google Shape;354;p5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взять одну и главную компоненту и спроецировать на неё данные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5" name="Google Shape;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500" y="1997628"/>
            <a:ext cx="7088548" cy="19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взять две главные компоненты и спроецировать на них данные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</a:t>
            </a:r>
            <a:endParaRPr/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25" y="1427600"/>
            <a:ext cx="6066150" cy="363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</a:t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775" y="585063"/>
            <a:ext cx="6016536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/>
          <p:nvPr>
            <p:ph type="title"/>
          </p:nvPr>
        </p:nvSpPr>
        <p:spPr>
          <a:xfrm>
            <a:off x="311700" y="204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</a:t>
            </a:r>
            <a:endParaRPr/>
          </a:p>
        </p:txBody>
      </p:sp>
      <p:sp>
        <p:nvSpPr>
          <p:cNvPr id="374" name="Google Shape;37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5" name="Google Shape;3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5" y="232775"/>
            <a:ext cx="2256750" cy="15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524" y="2986450"/>
            <a:ext cx="2474598" cy="18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данных</a:t>
            </a:r>
            <a:endParaRPr/>
          </a:p>
        </p:txBody>
      </p:sp>
      <p:pic>
        <p:nvPicPr>
          <p:cNvPr id="382" name="Google Shape;3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413" y="712925"/>
            <a:ext cx="6107173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данных</a:t>
            </a:r>
            <a:endParaRPr/>
          </a:p>
        </p:txBody>
      </p:sp>
      <p:pic>
        <p:nvPicPr>
          <p:cNvPr id="388" name="Google Shape;3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638" y="676200"/>
            <a:ext cx="4834731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высокой размерности. Рекомендации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076275"/>
            <a:ext cx="531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Задача: предсказать, понравится ли пользователю фильм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Объект: пара “пользователь-фильм”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Признаки: ID пользователя, ID фильма, жанр, ID режисёра, ID композитора, год производства, страна производства, …, наличие красивых котиков в кадре и тд.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Объём выборки ~ 300 тыс фильмов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Размер признаков после бинарного кодирования ~ миллионы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 built a movie recommendation app that can use your Letterboxd ratings  data to suggest movies. Thought you all might be interested in checking it  out. : r/Letterboxd"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824" y="1152225"/>
            <a:ext cx="3238475" cy="29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- частный случай снижения размерности</a:t>
            </a:r>
            <a:endParaRPr/>
          </a:p>
        </p:txBody>
      </p:sp>
      <p:sp>
        <p:nvSpPr>
          <p:cNvPr id="394" name="Google Shape;394;p62"/>
          <p:cNvSpPr txBox="1"/>
          <p:nvPr>
            <p:ph idx="1" type="body"/>
          </p:nvPr>
        </p:nvSpPr>
        <p:spPr>
          <a:xfrm>
            <a:off x="311700" y="847675"/>
            <a:ext cx="342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Важным частным случаем снижением размерности является понижение размерности до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2-х или 3-х мерного случая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При этом важно сохранить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структуру данных и их зависимости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525" y="705825"/>
            <a:ext cx="4947176" cy="34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Multidimensional scaling (MDS)</a:t>
            </a:r>
            <a:endParaRPr/>
          </a:p>
        </p:txBody>
      </p:sp>
      <p:sp>
        <p:nvSpPr>
          <p:cNvPr id="401" name="Google Shape;401;p63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Идея метода – минимизация квадратов отклонений между исходными и новыми попарными расстояниями.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sum_{i \ne j} (\rho(x_i, x_j) - \rho(z_i, z_j))^2 \rightarrow \underset{z_1, .., z_N}{min}" id="402" name="Google Shape;402;p6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349" y="2152023"/>
            <a:ext cx="5461300" cy="6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T-SNE</a:t>
            </a:r>
            <a:endParaRPr/>
          </a:p>
        </p:txBody>
      </p:sp>
      <p:sp>
        <p:nvSpPr>
          <p:cNvPr id="408" name="Google Shape;408;p64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T-SNE - t-distributed stochastic neighbor embedding</a:t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данном методе важно не сохранение абсолютных расстояний между объектами, а сохранение пропорций между ними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rho(x_1, x_2) = \alpha \rho(x_1, x_3) \rightarrow \rho(z_1, x_2) = \alpha \rho(z_1, z_3)" id="409" name="Google Shape;409;p6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50" y="1985803"/>
            <a:ext cx="6437050" cy="3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326" y="2495550"/>
            <a:ext cx="6323377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T-SNE. Близость в исходном пространстве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5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Будем считать расстояние от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объекта в исходном пространстве по следующей формуле: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Симметризуем данное расстояние: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(x_i|x_j)= \frac{exp(-||x_i - x_j||/2\sigma_j^2)}{\sum_{k \ne j}exp(-||x_k - x_j||/2\sigma_j^2)}" id="417" name="Google Shape;417;p6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50" y="1894400"/>
            <a:ext cx="4296250" cy="73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rho(x_i, x_j) = \frac{p(x_i|x_j) + p(x_j|x_i)}{2N}" id="418" name="Google Shape;418;p6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53" y="3767575"/>
            <a:ext cx="352429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T-SNE. Близость в исходном пространстве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(x_i|x_j)= \frac{exp(-||x_i - x_j||/2\sigma_j^2)}{\sum_{k \ne j}exp(-||x_k - x_j||/2\sigma_j^2)}" id="424" name="Google Shape;424;p6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875" y="951850"/>
            <a:ext cx="4296250" cy="7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6"/>
          <p:cNvSpPr txBox="1"/>
          <p:nvPr/>
        </p:nvSpPr>
        <p:spPr>
          <a:xfrm>
            <a:off x="588725" y="1948650"/>
            <a:ext cx="3660000" cy="27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Объекты из окрестности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приближаются нормальным распределением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чем кучнее объекты в ней, тем меньше берётся значение σ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aseline="30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6" name="Google Shape;4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223" y="2073550"/>
            <a:ext cx="2188050" cy="23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 пространстве большой размерности можно разместить несколько объектов так, чтобы расстояния между ними были малы, но сохранить это свойство в низкоразмерном пространстве довольно сложно.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			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Будем измерять сходство объектов в новом пространстве с помощью распределения Коши, так как оно не так сильно штрафует за увеличение расстояний между объектами: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6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T-SNE. Близость в новом пространстве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875" y="3602000"/>
            <a:ext cx="3908951" cy="10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Распределение Коши</a:t>
            </a:r>
            <a:endParaRPr/>
          </a:p>
        </p:txBody>
      </p:sp>
      <p:pic>
        <p:nvPicPr>
          <p:cNvPr id="439" name="Google Shape;4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950" y="2108725"/>
            <a:ext cx="3808649" cy="26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8"/>
          <p:cNvSpPr txBox="1"/>
          <p:nvPr/>
        </p:nvSpPr>
        <p:spPr>
          <a:xfrm>
            <a:off x="453900" y="636050"/>
            <a:ext cx="8253900" cy="16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Будем измерять сходство объектов в новом пространстве с помощью распределения Коши, так как оно не так сильно штрафует за увеличение расстояний между объектами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T-SNE</a:t>
            </a:r>
            <a:endParaRPr/>
          </a:p>
        </p:txBody>
      </p:sp>
      <p:sp>
        <p:nvSpPr>
          <p:cNvPr id="446" name="Google Shape;44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Для построения проекций 𝑧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объектов 𝑥</a:t>
            </a:r>
            <a:r>
              <a:rPr baseline="-25000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будем минимизировать расстояние между исходным и полученным распределениями (минимизируем дивергенцию Кульбака-Лейблера).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7" name="Google Shape;4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2440900"/>
            <a:ext cx="40862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</a:t>
            </a:r>
            <a:endParaRPr/>
          </a:p>
        </p:txBody>
      </p:sp>
      <p:pic>
        <p:nvPicPr>
          <p:cNvPr id="453" name="Google Shape;4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88" y="753175"/>
            <a:ext cx="4326634" cy="42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PCA</a:t>
            </a:r>
            <a:endParaRPr/>
          </a:p>
        </p:txBody>
      </p:sp>
      <p:pic>
        <p:nvPicPr>
          <p:cNvPr id="459" name="Google Shape;4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600" y="570575"/>
            <a:ext cx="5396809" cy="42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высокой размерности. Анализ текстов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537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Задача: предсказание стиля текста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Объект: текст документа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Признаки: количество вхождений каждого слова из словаря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Количество слов в словаре ~ сотни тысяч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учитывать n-граммы, то десятки миллионов признаков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200" y="1170125"/>
            <a:ext cx="3151201" cy="2544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T-SNE</a:t>
            </a:r>
            <a:endParaRPr/>
          </a:p>
        </p:txBody>
      </p:sp>
      <p:pic>
        <p:nvPicPr>
          <p:cNvPr id="465" name="Google Shape;4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325" y="602225"/>
            <a:ext cx="6175345" cy="427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471" name="Google Shape;471;p7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Методы понижения размерности позволяют убрать неинформативные признаки и ускорить работу над моделями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два класса методов снижения размерности: отбор признаков и извлечение признаков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Одним из самый проверенных способов извлечения признаков является алгоритм PCA, который строит последовательность вложенных подпространств сохраняющих максимальную информацию о данных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Важным частным случаем понижения размерности является визуализация данных, цель которых сохранить их структуру в 2-х или 3-х мерном пространствах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Задачи высокой размерности. Анализ данных ЭКГ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420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Задача: предсказание болезни по данным ЭКГ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Объект: результаты измерения для одного пациента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Признаки: считывание данных с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энцефалографа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 64 датчиками и частотой работы 256 Гц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 5 секунд работы собётся 64*256*5 = 81 920 признаков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99" y="1159125"/>
            <a:ext cx="3397100" cy="352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UCI Machine Learning Repository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750" y="706525"/>
            <a:ext cx="6790502" cy="406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понижения размерности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работы с таким большим количеством признаков применяются специальные методы машинного обучения, позволяющие значительно снизить количество признаков в данных.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понижения размерности: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Дано: матрица “объекты-признаки”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размера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x D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Найти: новую матрицу “объекты-признаки”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размера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x d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где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&lt; D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